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72" r:id="rId4"/>
    <p:sldId id="269" r:id="rId5"/>
    <p:sldId id="265" r:id="rId6"/>
    <p:sldId id="267" r:id="rId7"/>
    <p:sldId id="273" r:id="rId8"/>
    <p:sldId id="274" r:id="rId9"/>
    <p:sldId id="261" r:id="rId10"/>
    <p:sldId id="260" r:id="rId11"/>
    <p:sldId id="275" r:id="rId12"/>
    <p:sldId id="264" r:id="rId13"/>
    <p:sldId id="266" r:id="rId14"/>
    <p:sldId id="276" r:id="rId1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84892" autoAdjust="0"/>
  </p:normalViewPr>
  <p:slideViewPr>
    <p:cSldViewPr>
      <p:cViewPr varScale="1">
        <p:scale>
          <a:sx n="63" d="100"/>
          <a:sy n="63" d="100"/>
        </p:scale>
        <p:origin x="119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49008-A433-439F-83AC-B68007AB6075}" type="datetimeFigureOut">
              <a:rPr lang="en-GB" smtClean="0"/>
              <a:t>09/06/2015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29D7-C3DA-4D06-BD65-B6F7E2ABE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1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00BF9-D617-442A-B5C9-50525D16B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29D7-C3DA-4D06-BD65-B6F7E2ABE9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0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29D7-C3DA-4D06-BD65-B6F7E2ABE9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7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298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48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025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5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48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97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812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6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5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02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915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D71A-A938-4CC0-9FCF-11E281AE7A13}" type="datetimeFigureOut">
              <a:rPr lang="et-EE" smtClean="0"/>
              <a:t>9.06.2015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1393-470B-4896-9BD0-39612421516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70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Results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Articles 2007-2010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Themes:</a:t>
            </a:r>
          </a:p>
          <a:p>
            <a:r>
              <a:rPr lang="en-GB" dirty="0">
                <a:solidFill>
                  <a:srgbClr val="002060"/>
                </a:solidFill>
              </a:rPr>
              <a:t>Veterans are misunderstood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The Estonian state and society are unappreciative of veterans’ sacrifices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Veterans’ needs are not </a:t>
            </a:r>
            <a:r>
              <a:rPr lang="en-GB" dirty="0" smtClean="0">
                <a:solidFill>
                  <a:srgbClr val="002060"/>
                </a:solidFill>
              </a:rPr>
              <a:t>me</a:t>
            </a:r>
            <a:r>
              <a:rPr lang="et-EE" dirty="0" smtClean="0">
                <a:solidFill>
                  <a:srgbClr val="002060"/>
                </a:solidFill>
              </a:rPr>
              <a:t>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International comparisons where Estonian veterans loose out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Articles </a:t>
            </a:r>
            <a:r>
              <a:rPr lang="en-US" b="1" dirty="0">
                <a:solidFill>
                  <a:schemeClr val="tx2"/>
                </a:solidFill>
              </a:rPr>
              <a:t>2012-2014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Themes:</a:t>
            </a:r>
          </a:p>
          <a:p>
            <a:r>
              <a:rPr lang="en-GB" dirty="0">
                <a:solidFill>
                  <a:srgbClr val="002060"/>
                </a:solidFill>
              </a:rPr>
              <a:t>Veterans are heroes, who protect us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Veterans are resilient and persevere 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Veterans give back to the community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International comparisons where Estonian veterans loose out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Results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880320" cy="4139202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2987824" y="3384077"/>
            <a:ext cx="75778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6" y="2348880"/>
            <a:ext cx="5290884" cy="2191901"/>
          </a:xfrm>
        </p:spPr>
      </p:pic>
    </p:spTree>
    <p:extLst>
      <p:ext uri="{BB962C8B-B14F-4D97-AF65-F5344CB8AC3E}">
        <p14:creationId xmlns:p14="http://schemas.microsoft.com/office/powerpoint/2010/main" val="16924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Targeted media campaign</a:t>
            </a:r>
            <a:endParaRPr lang="et-E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Easing of the deployment burden</a:t>
            </a:r>
            <a:endParaRPr lang="et-E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No casualties</a:t>
            </a:r>
            <a:endParaRPr lang="et-E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The changed security situation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Events in the Ukraine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680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Continue SR campaign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Push for „Big Society“</a:t>
            </a:r>
            <a:r>
              <a:rPr lang="et-EE" dirty="0">
                <a:solidFill>
                  <a:schemeClr val="bg1"/>
                </a:solidFill>
              </a:rPr>
              <a:t/>
            </a:r>
            <a:br>
              <a:rPr lang="et-EE" dirty="0">
                <a:solidFill>
                  <a:schemeClr val="bg1"/>
                </a:solidFill>
              </a:rPr>
            </a:br>
            <a:r>
              <a:rPr lang="et-EE" dirty="0" smtClean="0">
                <a:solidFill>
                  <a:schemeClr val="bg1"/>
                </a:solidFill>
              </a:rPr>
              <a:t/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Civil-military gap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694928"/>
          </a:xfrm>
        </p:spPr>
        <p:txBody>
          <a:bodyPr>
            <a:normAutofit fontScale="62500" lnSpcReduction="20000"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Tiia-Triin Truusa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tiia-triin.truusa@ut.ee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Supporting the troops: The effects of Estonia’s veterans policy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Tiia-Triin Truusa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Towards veterans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1991</a:t>
            </a:r>
            <a:r>
              <a:rPr lang="et-EE" sz="2800" dirty="0" smtClean="0">
                <a:solidFill>
                  <a:schemeClr val="tx2"/>
                </a:solidFill>
              </a:rPr>
              <a:t> Estonia </a:t>
            </a:r>
            <a:r>
              <a:rPr lang="en-US" sz="2800" dirty="0" smtClean="0">
                <a:solidFill>
                  <a:schemeClr val="tx2"/>
                </a:solidFill>
              </a:rPr>
              <a:t>regained independence</a:t>
            </a:r>
            <a:endParaRPr lang="et-EE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1995 </a:t>
            </a:r>
            <a:r>
              <a:rPr lang="en-US" sz="2800" dirty="0">
                <a:solidFill>
                  <a:schemeClr val="tx2"/>
                </a:solidFill>
              </a:rPr>
              <a:t>deployments starting with operations in Croatia and </a:t>
            </a:r>
            <a:r>
              <a:rPr lang="en-US" sz="2800" dirty="0" smtClean="0">
                <a:solidFill>
                  <a:schemeClr val="tx2"/>
                </a:solidFill>
              </a:rPr>
              <a:t>Lebanon</a:t>
            </a:r>
            <a:endParaRPr lang="et-EE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2003 Estonia deployed to Iraq and</a:t>
            </a:r>
            <a:r>
              <a:rPr lang="et-EE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later to Afghanistan</a:t>
            </a:r>
            <a:endParaRPr lang="et-EE" sz="2800" dirty="0" smtClean="0">
              <a:solidFill>
                <a:schemeClr val="tx2"/>
              </a:solidFill>
            </a:endParaRPr>
          </a:p>
          <a:p>
            <a:r>
              <a:rPr lang="et-EE" sz="2800" dirty="0" smtClean="0">
                <a:solidFill>
                  <a:schemeClr val="tx2"/>
                </a:solidFill>
              </a:rPr>
              <a:t>2004 NATO </a:t>
            </a:r>
            <a:r>
              <a:rPr lang="en-US" sz="2800" dirty="0" smtClean="0">
                <a:solidFill>
                  <a:schemeClr val="tx2"/>
                </a:solidFill>
              </a:rPr>
              <a:t>full membership</a:t>
            </a:r>
          </a:p>
          <a:p>
            <a:r>
              <a:rPr lang="et-EE" sz="2800" dirty="0" smtClean="0">
                <a:solidFill>
                  <a:schemeClr val="tx2"/>
                </a:solidFill>
              </a:rPr>
              <a:t>2012 </a:t>
            </a:r>
            <a:r>
              <a:rPr lang="en-US" sz="2800" dirty="0" smtClean="0">
                <a:solidFill>
                  <a:schemeClr val="tx2"/>
                </a:solidFill>
              </a:rPr>
              <a:t>First veterans policy</a:t>
            </a:r>
            <a:r>
              <a:rPr lang="et-EE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25223"/>
          <a:stretch>
            <a:fillRect/>
          </a:stretch>
        </p:blipFill>
        <p:spPr>
          <a:xfrm>
            <a:off x="5580112" y="878716"/>
            <a:ext cx="2376264" cy="1254139"/>
          </a:xfrm>
        </p:spPr>
      </p:pic>
      <p:pic>
        <p:nvPicPr>
          <p:cNvPr id="5" name="Picture 4" descr="images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3129136" cy="1758177"/>
          </a:xfrm>
          <a:prstGeom prst="rect">
            <a:avLst/>
          </a:prstGeom>
        </p:spPr>
      </p:pic>
      <p:pic>
        <p:nvPicPr>
          <p:cNvPr id="6" name="Picture 5" descr="images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72642"/>
            <a:ext cx="1691773" cy="2442666"/>
          </a:xfrm>
          <a:prstGeom prst="rect">
            <a:avLst/>
          </a:prstGeom>
        </p:spPr>
      </p:pic>
      <p:pic>
        <p:nvPicPr>
          <p:cNvPr id="7" name="Picture 6" descr="images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921636" cy="1944216"/>
          </a:xfrm>
          <a:prstGeom prst="rect">
            <a:avLst/>
          </a:prstGeom>
        </p:spPr>
      </p:pic>
      <p:pic>
        <p:nvPicPr>
          <p:cNvPr id="8" name="Picture 7" descr="images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592288" cy="1659312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669866" cy="1732063"/>
          </a:xfrm>
          <a:prstGeom prst="rect">
            <a:avLst/>
          </a:prstGeom>
        </p:spPr>
      </p:pic>
      <p:pic>
        <p:nvPicPr>
          <p:cNvPr id="10" name="Picture 9" descr="B6RsGQTCYAEjD_w.png_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3717032"/>
            <a:ext cx="2735796" cy="1823864"/>
          </a:xfrm>
          <a:prstGeom prst="rect">
            <a:avLst/>
          </a:prstGeom>
        </p:spPr>
      </p:pic>
      <p:pic>
        <p:nvPicPr>
          <p:cNvPr id="11" name="Picture 10" descr="2186557578762e_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2678379" cy="1512168"/>
          </a:xfrm>
          <a:prstGeom prst="rect">
            <a:avLst/>
          </a:prstGeom>
        </p:spPr>
      </p:pic>
      <p:pic>
        <p:nvPicPr>
          <p:cNvPr id="12" name="Picture 11" descr="9-mai-kohtla-jarve-veteranid-6609999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199406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The Estonian veteran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6792"/>
            <a:ext cx="6858000" cy="3857625"/>
          </a:xfrm>
        </p:spPr>
      </p:pic>
    </p:spTree>
    <p:extLst>
      <p:ext uri="{BB962C8B-B14F-4D97-AF65-F5344CB8AC3E}">
        <p14:creationId xmlns:p14="http://schemas.microsoft.com/office/powerpoint/2010/main" val="6014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Promoting Social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Veterans </a:t>
            </a:r>
            <a:r>
              <a:rPr lang="en-US" b="1" dirty="0">
                <a:solidFill>
                  <a:srgbClr val="002060"/>
                </a:solidFill>
              </a:rPr>
              <a:t>Day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Strengthening </a:t>
            </a:r>
            <a:r>
              <a:rPr lang="en-US" dirty="0">
                <a:solidFill>
                  <a:srgbClr val="002060"/>
                </a:solidFill>
              </a:rPr>
              <a:t>support from civil society and the private sector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Promoting charity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Supporting veterans </a:t>
            </a:r>
            <a:r>
              <a:rPr lang="en-US" dirty="0">
                <a:solidFill>
                  <a:srgbClr val="002060"/>
                </a:solidFill>
              </a:rPr>
              <a:t>associations and civic associations that support veterans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Promoting broader </a:t>
            </a:r>
            <a:r>
              <a:rPr lang="en-US" b="1" dirty="0">
                <a:solidFill>
                  <a:srgbClr val="002060"/>
                </a:solidFill>
              </a:rPr>
              <a:t>publicity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Educating </a:t>
            </a:r>
            <a:r>
              <a:rPr lang="en-US" dirty="0">
                <a:solidFill>
                  <a:srgbClr val="002060"/>
                </a:solidFill>
              </a:rPr>
              <a:t>people about veterans policy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My </a:t>
            </a:r>
            <a:r>
              <a:rPr lang="en-GB" dirty="0">
                <a:solidFill>
                  <a:srgbClr val="002060"/>
                </a:solidFill>
              </a:rPr>
              <a:t>aim </a:t>
            </a:r>
            <a:r>
              <a:rPr lang="et-EE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was</a:t>
            </a:r>
            <a:r>
              <a:rPr lang="et-EE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to </a:t>
            </a:r>
            <a:r>
              <a:rPr lang="en-GB" dirty="0">
                <a:solidFill>
                  <a:srgbClr val="002060"/>
                </a:solidFill>
              </a:rPr>
              <a:t>map the effects of implementing the Veterans Policy in 2012, with the emphasis on social recognition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t-E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Social recognition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The </a:t>
            </a:r>
            <a:r>
              <a:rPr lang="en-US" i="1" dirty="0">
                <a:solidFill>
                  <a:srgbClr val="002060"/>
                </a:solidFill>
              </a:rPr>
              <a:t>individual is part of the group or society’s solidarity and is a positive </a:t>
            </a:r>
            <a:r>
              <a:rPr lang="en-US" i="1" dirty="0" smtClean="0">
                <a:solidFill>
                  <a:srgbClr val="002060"/>
                </a:solidFill>
              </a:rPr>
              <a:t>contributor </a:t>
            </a:r>
            <a:r>
              <a:rPr lang="en-US" i="1" dirty="0">
                <a:solidFill>
                  <a:srgbClr val="002060"/>
                </a:solidFill>
              </a:rPr>
              <a:t>for the group or society’s organization and reproduction </a:t>
            </a:r>
            <a:r>
              <a:rPr lang="et-EE" i="1" dirty="0" smtClean="0">
                <a:solidFill>
                  <a:srgbClr val="002060"/>
                </a:solidFill>
              </a:rPr>
              <a:t>. </a:t>
            </a:r>
          </a:p>
          <a:p>
            <a:pPr marL="0" indent="0" algn="r">
              <a:buNone/>
            </a:pPr>
            <a:r>
              <a:rPr lang="et-EE" i="1" dirty="0" err="1" smtClean="0">
                <a:solidFill>
                  <a:srgbClr val="002060"/>
                </a:solidFill>
              </a:rPr>
              <a:t>Honneth</a:t>
            </a:r>
            <a:r>
              <a:rPr lang="et-EE" i="1" dirty="0" smtClean="0">
                <a:solidFill>
                  <a:srgbClr val="002060"/>
                </a:solidFill>
              </a:rPr>
              <a:t> 1992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t-EE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t-EE" dirty="0" smtClean="0">
                <a:solidFill>
                  <a:srgbClr val="002060"/>
                </a:solidFill>
              </a:rPr>
              <a:t>1) </a:t>
            </a:r>
            <a:r>
              <a:rPr lang="en-GB" dirty="0" smtClean="0">
                <a:solidFill>
                  <a:srgbClr val="002060"/>
                </a:solidFill>
              </a:rPr>
              <a:t>I </a:t>
            </a:r>
            <a:r>
              <a:rPr lang="en-GB" dirty="0">
                <a:solidFill>
                  <a:srgbClr val="002060"/>
                </a:solidFill>
              </a:rPr>
              <a:t>collected articles in the Estonian printed press from </a:t>
            </a:r>
            <a:r>
              <a:rPr lang="en-GB" dirty="0" err="1" smtClean="0">
                <a:solidFill>
                  <a:srgbClr val="002060"/>
                </a:solidFill>
              </a:rPr>
              <a:t>tw</a:t>
            </a:r>
            <a:r>
              <a:rPr lang="et-EE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periods:</a:t>
            </a:r>
            <a:r>
              <a:rPr lang="et-EE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2007-2010 </a:t>
            </a:r>
            <a:r>
              <a:rPr lang="et-EE" dirty="0" smtClean="0">
                <a:solidFill>
                  <a:srgbClr val="002060"/>
                </a:solidFill>
              </a:rPr>
              <a:t>. </a:t>
            </a:r>
            <a:r>
              <a:rPr lang="en-GB" dirty="0" smtClean="0">
                <a:solidFill>
                  <a:srgbClr val="002060"/>
                </a:solidFill>
              </a:rPr>
              <a:t>Using </a:t>
            </a:r>
            <a:r>
              <a:rPr lang="en-GB" dirty="0">
                <a:solidFill>
                  <a:srgbClr val="002060"/>
                </a:solidFill>
              </a:rPr>
              <a:t>key words: Afghanistan, war in Afghanistan, Iraq war, Iraq, social benefits, rehabilitation, injured, mental health, suicide, family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2012-2014</a:t>
            </a:r>
            <a:r>
              <a:rPr lang="et-EE" dirty="0" smtClean="0">
                <a:solidFill>
                  <a:srgbClr val="002060"/>
                </a:solidFill>
              </a:rPr>
              <a:t>. </a:t>
            </a:r>
            <a:r>
              <a:rPr lang="en-GB" dirty="0" smtClean="0">
                <a:solidFill>
                  <a:srgbClr val="002060"/>
                </a:solidFill>
              </a:rPr>
              <a:t>Using </a:t>
            </a:r>
            <a:r>
              <a:rPr lang="en-GB" dirty="0">
                <a:solidFill>
                  <a:srgbClr val="002060"/>
                </a:solidFill>
              </a:rPr>
              <a:t>key words: Afghanistan, war in Afghanistan, Iraq war, Iraq, social benefits, rehabilitation, injured, mental health, suicide, family, veterans, war </a:t>
            </a:r>
            <a:r>
              <a:rPr lang="en-GB" dirty="0" smtClean="0">
                <a:solidFill>
                  <a:srgbClr val="002060"/>
                </a:solidFill>
              </a:rPr>
              <a:t>veterans</a:t>
            </a:r>
            <a:endParaRPr lang="et-E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rgbClr val="002060"/>
                </a:solidFill>
              </a:rPr>
              <a:t>2) </a:t>
            </a:r>
            <a:r>
              <a:rPr lang="en-GB" dirty="0" smtClean="0">
                <a:solidFill>
                  <a:srgbClr val="002060"/>
                </a:solidFill>
              </a:rPr>
              <a:t>Selected </a:t>
            </a:r>
            <a:r>
              <a:rPr lang="en-GB" dirty="0">
                <a:solidFill>
                  <a:srgbClr val="002060"/>
                </a:solidFill>
              </a:rPr>
              <a:t>articles pertaining to social recognition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rgbClr val="002060"/>
                </a:solidFill>
              </a:rPr>
              <a:t>3)  </a:t>
            </a:r>
            <a:r>
              <a:rPr lang="en-GB" dirty="0" smtClean="0">
                <a:solidFill>
                  <a:srgbClr val="002060"/>
                </a:solidFill>
              </a:rPr>
              <a:t>Analysed </a:t>
            </a:r>
            <a:r>
              <a:rPr lang="en-GB" dirty="0">
                <a:solidFill>
                  <a:srgbClr val="002060"/>
                </a:solidFill>
              </a:rPr>
              <a:t>to determine if any and what are the differences in how veterans are portrayed before and after Veterans policy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Method</a:t>
            </a:r>
            <a:r>
              <a:rPr lang="et-EE" dirty="0" smtClean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qualitative text analysis</a:t>
            </a:r>
            <a:r>
              <a:rPr lang="et-EE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using MAXQDA</a:t>
            </a:r>
          </a:p>
          <a:p>
            <a:pPr marL="0" indent="0">
              <a:buNone/>
            </a:pPr>
            <a:endParaRPr lang="et-E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Open coding  		thematic coding</a:t>
            </a:r>
            <a:r>
              <a:rPr lang="et-EE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2987824" y="393305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4495</TotalTime>
  <Words>238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Presentation1</vt:lpstr>
      <vt:lpstr>PowerPoint Presentation</vt:lpstr>
      <vt:lpstr>Supporting the troops: The effects of Estonia’s veterans policy</vt:lpstr>
      <vt:lpstr>Towards veterans policy</vt:lpstr>
      <vt:lpstr>PowerPoint Presentation</vt:lpstr>
      <vt:lpstr>The Estonian veteran</vt:lpstr>
      <vt:lpstr>Promoting Social Recognition</vt:lpstr>
      <vt:lpstr>Aim</vt:lpstr>
      <vt:lpstr> Objectives</vt:lpstr>
      <vt:lpstr>Method</vt:lpstr>
      <vt:lpstr>Results </vt:lpstr>
      <vt:lpstr>Results </vt:lpstr>
      <vt:lpstr>Changes</vt:lpstr>
      <vt:lpstr>Why?</vt:lpstr>
      <vt:lpstr>Continue SR campaign  Push for „Big Society“  Civil-military gap</vt:lpstr>
    </vt:vector>
  </TitlesOfParts>
  <Company>University of Tartu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 Murakas</dc:creator>
  <cp:lastModifiedBy>Kasutaja</cp:lastModifiedBy>
  <cp:revision>50</cp:revision>
  <dcterms:created xsi:type="dcterms:W3CDTF">2015-01-10T13:57:11Z</dcterms:created>
  <dcterms:modified xsi:type="dcterms:W3CDTF">2015-06-09T04:08:57Z</dcterms:modified>
</cp:coreProperties>
</file>